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74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5143500" cx="9144000"/>
  <p:notesSz cx="6858000" cy="9144000"/>
  <p:embeddedFontLst>
    <p:embeddedFont>
      <p:font typeface="Rubik Medium"/>
      <p:regular r:id="rId31"/>
      <p:bold r:id="rId32"/>
      <p:italic r:id="rId33"/>
      <p:boldItalic r:id="rId34"/>
    </p:embeddedFont>
    <p:embeddedFont>
      <p:font typeface="Rubik Ligh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Rubik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g5YTcHYYdJ9XFvTrA30oyl+oZU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7B788E3-F3D8-4629-840A-F7DDFDFC8528}">
  <a:tblStyle styleId="{B7B788E3-F3D8-4629-840A-F7DDFDFC852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Rubik-bold.fntdata"/><Relationship Id="rId43" Type="http://schemas.openxmlformats.org/officeDocument/2006/relationships/font" Target="fonts/Rubik-regular.fntdata"/><Relationship Id="rId46" Type="http://schemas.openxmlformats.org/officeDocument/2006/relationships/font" Target="fonts/Rubik-boldItalic.fntdata"/><Relationship Id="rId45" Type="http://schemas.openxmlformats.org/officeDocument/2006/relationships/font" Target="fonts/Rubik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ubikMedium-regular.fntdata"/><Relationship Id="rId30" Type="http://schemas.openxmlformats.org/officeDocument/2006/relationships/slide" Target="slides/slide22.xml"/><Relationship Id="rId33" Type="http://schemas.openxmlformats.org/officeDocument/2006/relationships/font" Target="fonts/RubikMedium-italic.fntdata"/><Relationship Id="rId32" Type="http://schemas.openxmlformats.org/officeDocument/2006/relationships/font" Target="fonts/RubikMedium-bold.fntdata"/><Relationship Id="rId35" Type="http://schemas.openxmlformats.org/officeDocument/2006/relationships/font" Target="fonts/RubikLight-regular.fntdata"/><Relationship Id="rId34" Type="http://schemas.openxmlformats.org/officeDocument/2006/relationships/font" Target="fonts/RubikMedium-boldItalic.fntdata"/><Relationship Id="rId37" Type="http://schemas.openxmlformats.org/officeDocument/2006/relationships/font" Target="fonts/RubikLight-italic.fntdata"/><Relationship Id="rId36" Type="http://schemas.openxmlformats.org/officeDocument/2006/relationships/font" Target="fonts/RubikLight-bold.fntdata"/><Relationship Id="rId39" Type="http://schemas.openxmlformats.org/officeDocument/2006/relationships/font" Target="fonts/Lato-regular.fntdata"/><Relationship Id="rId38" Type="http://schemas.openxmlformats.org/officeDocument/2006/relationships/font" Target="fonts/RubikLight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customschemas.google.com/relationships/presentationmetadata" Target="metadata"/><Relationship Id="rId50" Type="http://schemas.openxmlformats.org/officeDocument/2006/relationships/font" Target="fonts/HelveticaNeueLight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/>
              <a:t>Presentar que vamos a hablar de la Entrega 3 y pasar a la siguiente slide donde detallamos la actividad a realizar</a:t>
            </a:r>
            <a:endParaRPr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Mentores y tutores: esperen a que se contesten los estudiantes a las dudas que tengan. Ustedes pueden intervenir cuando crean necesario y sugerimos que se logueen en la plataforma y muestren dónde pueden encontrar cada recurso. 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Objetivo: que los/as estudiantes empiecen a reconocer las dudas sobre el proyecto y que compartan entre todos/as las dudas como clase.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1400">
                <a:latin typeface="Rubik"/>
                <a:ea typeface="Rubik"/>
                <a:cs typeface="Rubik"/>
                <a:sym typeface="Rubik"/>
              </a:rPr>
              <a:t>Como mentores/as y tutores/as, pueden cambiar la actividad que proponemos siempre y cuando respete el objetivo y el tiempo pautado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(máximo 40 minutos).</a:t>
            </a:r>
            <a:r>
              <a:rPr b="1" lang="es" sz="1400">
                <a:latin typeface="Rubik"/>
                <a:ea typeface="Rubik"/>
                <a:cs typeface="Rubik"/>
                <a:sym typeface="Rubik"/>
              </a:rPr>
              <a:t> 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¿CÓMO SIENTEN QUE VIENEN? (aprox. 5 mins para explicar)</a:t>
            </a:r>
            <a:endParaRPr b="1" sz="1200"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El objetivo de la actividad que vamos a realizar es que pongamos sobre la mesa las dudas que tienen sobre el proyecto y que compartan entre todos/as las dudas como clase.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100"/>
              <a:buFont typeface="Rubik"/>
              <a:buAutoNum type="alphaLcParenR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TIP: evaluar si sirve que en ese momento todos/as abran la guía del proyecto y lo que hayan hecho hasta ahora de su proyecto.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MIS DUDAS LAS CONTESTAN OTROS/AS ESTUDIANTES (aprox. 30 minutos)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Tienen 5 minutos para escribir todas las dudas que tienen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TIP: es importante que presten atención a las dudas de otros/as, ya que pueden ser dudas de ustedes también + EN LA MEDIDA DE LO POSIBLE, QUE TODOS/AS HABLEN (YA SEA HACIENDO UNA PREGUNTA O CONTESTANDO). 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Ahora vamos de a uno/a y deben decir la duda que tiene en voz alta. Otro/a estudiante será el/la encargado/a de responder. Los/as mentores/as podrán ampliar información de ser necesario, PERO DEBEN DEJAR CONTESTAR A OTROS/AS ESTUDIANTES PRIMERO.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BAJADA / REFLEXIÓN (aprox. 5 minutos)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Preguntar: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Resolvieron las dudas que tenían?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¿Aparecieron nuevas?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Reflexión: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poder entender mis propias dudas y comunicarlas abiertamente me ayuda a conocer mis puntos ciegos, pero también aquellas cosas en las que todavía no me puse a trabajar de lleno. Pero también puede ayudar a otro/a a ver preguntas o dudas que no se le habían ocurrido.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Explicar a otro/a complementa el aprendizaje, ya que pone a prueba lo que yo mismo sé y mi capacidad para transmitirlo al equipo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(en la industria y en el trabajo de un data scientist, esto es vital!!!).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Como equipo docente evaluar: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¿Pudimos evacuar todas las dudas? ¿hay algún concepto que debamos reforzar la semana que viene?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propuesta, pero ver diapositiva siguiente.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(25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Curva ROC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+ 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(60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Entrega 03 + Dudas comunitarias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gif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gif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gif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" name="Google Shape;11;p40"/>
          <p:cNvPicPr preferRelativeResize="0"/>
          <p:nvPr/>
        </p:nvPicPr>
        <p:blipFill rotWithShape="1">
          <a:blip r:embed="rId2">
            <a:alphaModFix/>
          </a:blip>
          <a:srcRect b="18845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51" name="Google Shape;51;p5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54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5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0" name="Google Shape;6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8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2" name="Google Shape;6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0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0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1" name="Google Shape;7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4" name="Google Shape;74;p6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Google Shape;75;p6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61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3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3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6" name="Google Shape;8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9" name="Google Shape;89;p6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64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5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1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1"/>
          <p:cNvPicPr preferRelativeResize="0"/>
          <p:nvPr/>
        </p:nvPicPr>
        <p:blipFill rotWithShape="1">
          <a:blip r:embed="rId3">
            <a:alphaModFix/>
          </a:blip>
          <a:srcRect b="17114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6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6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9" name="Google Shape;9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3" name="Google Shape;103;p67"/>
          <p:cNvPicPr preferRelativeResize="0"/>
          <p:nvPr/>
        </p:nvPicPr>
        <p:blipFill rotWithShape="1">
          <a:blip r:embed="rId3">
            <a:alphaModFix/>
          </a:blip>
          <a:srcRect b="0" l="22332" r="22331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7" name="Google Shape;10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0" name="Google Shape;110;p6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1" name="Google Shape;111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6" name="Google Shape;126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9" name="Google Shape;12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3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6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9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40" name="Google Shape;140;p5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1" name="Google Shape;141;p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57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4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4"/>
          <p:cNvPicPr preferRelativeResize="0"/>
          <p:nvPr/>
        </p:nvPicPr>
        <p:blipFill rotWithShape="1">
          <a:blip r:embed="rId3">
            <a:alphaModFix/>
          </a:blip>
          <a:srcRect b="17114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5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6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57" name="Google Shape;157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7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7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61" name="Google Shape;161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64" name="Google Shape;164;p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5" name="Google Shape;165;p8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88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89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0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0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76" name="Google Shape;176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1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1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80" name="Google Shape;180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83" name="Google Shape;183;p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4" name="Google Shape;184;p9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9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92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89" name="Google Shape;189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3"/>
          <p:cNvPicPr preferRelativeResize="0"/>
          <p:nvPr/>
        </p:nvPicPr>
        <p:blipFill rotWithShape="1">
          <a:blip r:embed="rId3">
            <a:alphaModFix/>
          </a:blip>
          <a:srcRect b="17114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4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94" name="Google Shape;194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5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6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6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02" name="Google Shape;202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6" name="Google Shape;206;p97"/>
          <p:cNvPicPr preferRelativeResize="0"/>
          <p:nvPr/>
        </p:nvPicPr>
        <p:blipFill rotWithShape="1">
          <a:blip r:embed="rId3">
            <a:alphaModFix/>
          </a:blip>
          <a:srcRect b="0" l="22332" r="22331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0" name="Google Shape;21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9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9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99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216" name="Google Shape;216;p99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17" name="Google Shape;217;p99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18" name="Google Shape;218;p99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2" name="Google Shape;222;p101"/>
          <p:cNvPicPr preferRelativeResize="0"/>
          <p:nvPr/>
        </p:nvPicPr>
        <p:blipFill rotWithShape="1">
          <a:blip r:embed="rId2">
            <a:alphaModFix/>
          </a:blip>
          <a:srcRect b="18845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25" name="Google Shape;225;p102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26" name="Google Shape;226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7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3F3F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44" name="Google Shape;244;p7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45" name="Google Shape;245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5500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7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8" name="Google Shape;248;p7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7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7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51" name="Google Shape;251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3F3F3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54" name="Google Shape;254;p7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55" name="Google Shape;255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6" name="Google Shape;256;p7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rgbClr val="F3F3F3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59" name="Google Shape;259;p7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60" name="Google Shape;260;p7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1" name="Google Shape;261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7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3F3F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5" name="Google Shape;265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6" name="Google Shape;266;p7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F3F3F3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69" name="Google Shape;269;p7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70" name="Google Shape;270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1" name="Google Shape;271;p77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3F3F3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7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74" name="Google Shape;274;p7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7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7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b="0" sz="3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7" name="Google Shape;277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- Light">
  <p:cSld name="SECTION_TITLE_AND_DESCRIPTION"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81" name="Google Shape;281;p7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82" name="Google Shape;282;p7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83" name="Google Shape;283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4" name="Google Shape;284;p7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_1"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 Medium"/>
              <a:buNone/>
              <a:defRPr b="0" sz="26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88" name="Google Shape;288;p8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89" name="Google Shape;289;p8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90" name="Google Shape;290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1" name="Google Shape;291;p80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94" name="Google Shape;294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5500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8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97" name="Google Shape;297;p8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8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"/>
              <a:buNone/>
              <a:defRPr b="0" sz="8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8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01" name="Google Shape;301;p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- Light">
  <p:cSld name="BIG_NUMBER_1">
    <p:bg>
      <p:bgPr>
        <a:solidFill>
          <a:srgbClr val="F3F3F3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8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304" name="Google Shape;304;p8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83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8000"/>
              <a:buFont typeface="Rubik"/>
              <a:buNone/>
              <a:defRPr b="0" sz="8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07" name="Google Shape;307;p8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08" name="Google Shape;308;p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33" name="Google Shape;3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0"/>
          <p:cNvPicPr preferRelativeResize="0"/>
          <p:nvPr/>
        </p:nvPicPr>
        <p:blipFill rotWithShape="1">
          <a:blip r:embed="rId3">
            <a:alphaModFix/>
          </a:blip>
          <a:srcRect b="17114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38" name="Google Shape;3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2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52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45" name="Google Shape;45;p52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6" name="Google Shape;46;p52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7" name="Google Shape;47;p52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 Medium"/>
              <a:buNone/>
              <a:defRPr b="0" i="0" sz="2800" u="none" cap="none" strike="noStrik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 Medium"/>
              <a:buNone/>
              <a:defRPr b="0" i="0" sz="2800" u="none" cap="none" strike="noStrik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2" name="Google Shape;12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3" name="Google Shape;123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 Medium"/>
              <a:buNone/>
              <a:defRPr b="0" i="0" sz="2800" u="none" cap="none" strike="noStrik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7" name="Google Shape;23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8" name="Google Shape;238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en.wikipedia.org/wiki/Receiver_operating_characteristic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cikit-learn.org/stable/auto_examples/model_selection/plot_roc.html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645875" y="1037850"/>
            <a:ext cx="32853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¿Cómo interpretamos la calidad de las curvas ROC? </a:t>
            </a:r>
            <a:endParaRPr b="0" i="0" sz="2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78" name="Google Shape;378;p26"/>
          <p:cNvSpPr txBox="1"/>
          <p:nvPr/>
        </p:nvSpPr>
        <p:spPr>
          <a:xfrm>
            <a:off x="645875" y="233800"/>
            <a:ext cx="7808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" sz="2800" u="none" cap="none" strike="noStrike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Curva ROC </a:t>
            </a:r>
            <a:endParaRPr b="0" i="0" sz="28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grpSp>
        <p:nvGrpSpPr>
          <p:cNvPr id="379" name="Google Shape;379;p26"/>
          <p:cNvGrpSpPr/>
          <p:nvPr/>
        </p:nvGrpSpPr>
        <p:grpSpPr>
          <a:xfrm>
            <a:off x="4354900" y="468750"/>
            <a:ext cx="4201874" cy="4206000"/>
            <a:chOff x="3754225" y="468750"/>
            <a:chExt cx="4201874" cy="4206000"/>
          </a:xfrm>
        </p:grpSpPr>
        <p:grpSp>
          <p:nvGrpSpPr>
            <p:cNvPr id="380" name="Google Shape;380;p26"/>
            <p:cNvGrpSpPr/>
            <p:nvPr/>
          </p:nvGrpSpPr>
          <p:grpSpPr>
            <a:xfrm>
              <a:off x="3754225" y="468750"/>
              <a:ext cx="4201874" cy="4206000"/>
              <a:chOff x="3754225" y="468750"/>
              <a:chExt cx="4201874" cy="4206000"/>
            </a:xfrm>
          </p:grpSpPr>
          <p:pic>
            <p:nvPicPr>
              <p:cNvPr id="381" name="Google Shape;381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54225" y="468750"/>
                <a:ext cx="4201874" cy="4206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2" name="Google Shape;382;p26"/>
              <p:cNvSpPr/>
              <p:nvPr/>
            </p:nvSpPr>
            <p:spPr>
              <a:xfrm>
                <a:off x="4578800" y="1503600"/>
                <a:ext cx="850500" cy="823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3" name="Google Shape;383;p26"/>
            <p:cNvSpPr/>
            <p:nvPr/>
          </p:nvSpPr>
          <p:spPr>
            <a:xfrm>
              <a:off x="6540950" y="2846625"/>
              <a:ext cx="850500" cy="82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 rot="-2328885">
              <a:off x="6720505" y="1649302"/>
              <a:ext cx="259890" cy="1331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26"/>
          <p:cNvSpPr txBox="1"/>
          <p:nvPr/>
        </p:nvSpPr>
        <p:spPr>
          <a:xfrm>
            <a:off x="645875" y="4749850"/>
            <a:ext cx="21705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sng" cap="none" strike="noStrike">
                <a:solidFill>
                  <a:srgbClr val="999999"/>
                </a:solidFill>
                <a:latin typeface="Rubik Light"/>
                <a:ea typeface="Rubik Light"/>
                <a:cs typeface="Rubik Light"/>
                <a:sym typeface="Rubik Light"/>
                <a:hlinkClick r:id="rId4"/>
              </a:rPr>
              <a:t>Fuente</a:t>
            </a:r>
            <a:endParaRPr b="0" i="0" sz="1000" u="none" cap="none" strike="noStrike">
              <a:solidFill>
                <a:srgbClr val="99999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1" name="Google Shape;391;p27"/>
          <p:cNvSpPr txBox="1"/>
          <p:nvPr/>
        </p:nvSpPr>
        <p:spPr>
          <a:xfrm>
            <a:off x="645875" y="961650"/>
            <a:ext cx="6604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¿Y si queremos cuantificar? La medida de ‘cuán buena’ es la curva ROC es calculado el área bajo la curva (AUC). </a:t>
            </a:r>
            <a:endParaRPr b="0" i="0" sz="18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¡No siempre tendremos que graficar la curva!</a:t>
            </a:r>
            <a:endParaRPr b="0" i="0" sz="18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92" name="Google Shape;392;p27"/>
          <p:cNvSpPr txBox="1"/>
          <p:nvPr/>
        </p:nvSpPr>
        <p:spPr>
          <a:xfrm>
            <a:off x="645875" y="233800"/>
            <a:ext cx="834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" sz="28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Curva ROC ·</a:t>
            </a:r>
            <a:r>
              <a:rPr b="0" i="0" lang="es" sz="2800" u="none" cap="none" strike="noStrike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 Área bajo la curva ROC (AUC ROC) </a:t>
            </a:r>
            <a:endParaRPr b="0" i="0" sz="28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93" name="Google Shape;3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650" y="2070013"/>
            <a:ext cx="54102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9" name="Google Shape;399;p28"/>
          <p:cNvSpPr txBox="1"/>
          <p:nvPr/>
        </p:nvSpPr>
        <p:spPr>
          <a:xfrm>
            <a:off x="605475" y="4826200"/>
            <a:ext cx="21705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sng" cap="none" strike="noStrike">
                <a:solidFill>
                  <a:srgbClr val="999999"/>
                </a:solidFill>
                <a:latin typeface="Rubik Light"/>
                <a:ea typeface="Rubik Light"/>
                <a:cs typeface="Rubik Light"/>
                <a:sym typeface="Rubik Light"/>
                <a:hlinkClick r:id="rId3"/>
              </a:rPr>
              <a:t>Fuente</a:t>
            </a:r>
            <a:endParaRPr b="0" i="0" sz="1000" u="none" cap="none" strike="noStrike">
              <a:solidFill>
                <a:srgbClr val="99999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00" name="Google Shape;400;p28"/>
          <p:cNvSpPr txBox="1"/>
          <p:nvPr/>
        </p:nvSpPr>
        <p:spPr>
          <a:xfrm>
            <a:off x="605475" y="659125"/>
            <a:ext cx="3620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¿Qué valor de umbral elijo? </a:t>
            </a:r>
            <a:endParaRPr b="1"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Esto va a depender de nuestro problema, si queremos favorecer precisión o exhaustividad.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Pero al área bajo la curva es un  indicador de cuán bueno es nuestro modelo independientemente de eso.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01" name="Google Shape;401;p28"/>
          <p:cNvPicPr preferRelativeResize="0"/>
          <p:nvPr/>
        </p:nvPicPr>
        <p:blipFill rotWithShape="1">
          <a:blip r:embed="rId4">
            <a:alphaModFix/>
          </a:blip>
          <a:srcRect b="0" l="0" r="4769" t="0"/>
          <a:stretch/>
        </p:blipFill>
        <p:spPr>
          <a:xfrm>
            <a:off x="4213100" y="615025"/>
            <a:ext cx="4583550" cy="36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7" name="Google Shape;407;p29"/>
          <p:cNvSpPr txBox="1"/>
          <p:nvPr/>
        </p:nvSpPr>
        <p:spPr>
          <a:xfrm>
            <a:off x="645875" y="1105825"/>
            <a:ext cx="7590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-"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Una </a:t>
            </a:r>
            <a:r>
              <a:rPr b="1" i="0" lang="es" sz="16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curva ROC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(Receiver Operating Characteristic) es una </a:t>
            </a:r>
            <a:r>
              <a:rPr b="0" i="0" lang="es" sz="16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representación gráfica que ilustra la relación entre TPR y el FPR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 un sistema clasificador para diferentes puntos de corte. NO confundir con una curva Precision-Recall.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-"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Se puede usar </a:t>
            </a:r>
            <a:r>
              <a:rPr b="1" i="0" lang="es" sz="16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para generar estadísticos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que resumen el </a:t>
            </a:r>
            <a:r>
              <a:rPr b="0" i="0" lang="es" sz="16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rendimiento o la efectividad de un clasificador.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El indicador más utilizado en muchos contextos es el área bajo la curva ROC o AUC (AUC- Área Bajo la Curva).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-"/>
            </a:pP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Dato histórico: fue </a:t>
            </a:r>
            <a:r>
              <a:rPr b="1" i="0" lang="es" sz="16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desarrollada por ingenieros eléctricos en la II Guerra Mundial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para </a:t>
            </a:r>
            <a:r>
              <a:rPr b="0" i="0" lang="es" sz="16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medir la eficacia de la detección de objetos enemigos en el campo de batalla mediante señales de radar.</a:t>
            </a:r>
            <a:r>
              <a:rPr b="0"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Su uso está muy extendido en medicina para validar técnicas diagnósticas. </a:t>
            </a:r>
            <a:endParaRPr b="0"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645875" y="233800"/>
            <a:ext cx="834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" sz="28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Conclusiones</a:t>
            </a:r>
            <a:endParaRPr b="0" i="0" sz="28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4" name="Google Shape;414;p30"/>
          <p:cNvSpPr txBox="1"/>
          <p:nvPr/>
        </p:nvSpPr>
        <p:spPr>
          <a:xfrm>
            <a:off x="645875" y="233800"/>
            <a:ext cx="834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" sz="28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Curva ROC en Scikit Learn</a:t>
            </a:r>
            <a:endParaRPr b="0" i="0" sz="28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415" name="Google Shape;4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650" y="3767477"/>
            <a:ext cx="4531571" cy="121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651" y="943087"/>
            <a:ext cx="4997448" cy="126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0"/>
          <p:cNvPicPr preferRelativeResize="0"/>
          <p:nvPr/>
        </p:nvPicPr>
        <p:blipFill rotWithShape="1">
          <a:blip r:embed="rId5">
            <a:alphaModFix/>
          </a:blip>
          <a:srcRect b="0" l="0" r="4507" t="0"/>
          <a:stretch/>
        </p:blipFill>
        <p:spPr>
          <a:xfrm>
            <a:off x="1028651" y="2324516"/>
            <a:ext cx="4176438" cy="1324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428" name="Google Shape;42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9" name="Google Shape;429;p32"/>
          <p:cNvSpPr txBox="1"/>
          <p:nvPr/>
        </p:nvSpPr>
        <p:spPr>
          <a:xfrm>
            <a:off x="2098550" y="1534825"/>
            <a:ext cx="70158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DS_Encuentro_2</a:t>
            </a:r>
            <a:r>
              <a:rPr b="0" i="0" lang="es" sz="32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b="0" i="0" lang="es" sz="32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_</a:t>
            </a:r>
            <a:r>
              <a:rPr b="0" i="0" lang="es" sz="32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DDesb</a:t>
            </a:r>
            <a:r>
              <a:rPr b="0" i="0" lang="es" sz="32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.ipynb</a:t>
            </a:r>
            <a:endParaRPr b="0" i="0" sz="32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" sz="32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Vamos a agregar a este Notebook la caracterización por curva ROC </a:t>
            </a:r>
            <a:endParaRPr b="0" i="0" sz="32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/>
          <p:nvPr>
            <p:ph idx="4294967295"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800">
                <a:solidFill>
                  <a:srgbClr val="FFFFFF"/>
                </a:solidFill>
              </a:rPr>
              <a:t>Proyecto 2: </a:t>
            </a:r>
            <a:r>
              <a:rPr b="0" lang="es" sz="3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Entrega 3</a:t>
            </a:r>
            <a:endParaRPr b="0" sz="3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39" name="Google Shape;439;p34"/>
          <p:cNvPicPr preferRelativeResize="0"/>
          <p:nvPr/>
        </p:nvPicPr>
        <p:blipFill rotWithShape="1">
          <a:blip r:embed="rId3">
            <a:alphaModFix/>
          </a:blip>
          <a:srcRect b="0" l="3806" r="3815" t="0"/>
          <a:stretch/>
        </p:blipFill>
        <p:spPr>
          <a:xfrm>
            <a:off x="5870725" y="2259875"/>
            <a:ext cx="2502000" cy="24864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0" name="Google Shape;44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Proyecto 2: Modelado</a:t>
            </a:r>
            <a:endParaRPr/>
          </a:p>
        </p:txBody>
      </p:sp>
      <p:sp>
        <p:nvSpPr>
          <p:cNvPr id="446" name="Google Shape;44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47" name="Google Shape;44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543175"/>
            <a:ext cx="290512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300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6"/>
          <p:cNvSpPr txBox="1"/>
          <p:nvPr>
            <p:ph idx="4294967295" type="title"/>
          </p:nvPr>
        </p:nvSpPr>
        <p:spPr>
          <a:xfrm>
            <a:off x="729450" y="838200"/>
            <a:ext cx="52254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Actividad: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Dudas comunitarias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4" name="Google Shape;454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55" name="Google Shape;455;p36"/>
          <p:cNvPicPr preferRelativeResize="0"/>
          <p:nvPr/>
        </p:nvPicPr>
        <p:blipFill rotWithShape="1">
          <a:blip r:embed="rId4">
            <a:alphaModFix/>
          </a:blip>
          <a:srcRect b="17114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461" name="Google Shape;46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462" name="Google Shape;462;p37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AutoNum type="arabicPeriod"/>
            </a:pPr>
            <a:r>
              <a:rPr b="0" i="0" lang="es" sz="18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Ver los videos de la plataforma “Ajustes del Modelo”</a:t>
            </a:r>
            <a:endParaRPr b="0" i="0" sz="1800" u="none" cap="none" strike="noStrike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b="0" i="0" lang="es" sz="18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Completar Notebook de hoy y atrasados.</a:t>
            </a:r>
            <a:endParaRPr b="0" i="0" sz="1800" u="none" cap="none" strike="noStrike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b="0" i="0" lang="es" sz="1800" u="none" cap="none" strike="noStrike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Terminar la Entrega 03.</a:t>
            </a:r>
            <a:endParaRPr b="0" i="0" sz="1800" u="none" cap="none" strike="noStrike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324" name="Google Shape;324;p3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{B7B788E3-F3D8-4629-840A-F7DDFDFC8528}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Repaso</a:t>
                      </a:r>
                      <a:endParaRPr sz="12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Curva ROC</a:t>
                      </a:r>
                      <a:endParaRPr sz="12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 sz="12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Entrega 3 + Dudas comunitarias</a:t>
                      </a:r>
                      <a:endParaRPr sz="12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Repaso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0" name="Google Shape;340;p6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supervisado: </a:t>
            </a:r>
            <a:r>
              <a:rPr b="1" i="0" lang="es" sz="2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Clasificación</a:t>
            </a:r>
            <a:endParaRPr b="0" i="0" sz="2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1" name="Google Shape;341;p6"/>
          <p:cNvSpPr txBox="1"/>
          <p:nvPr/>
        </p:nvSpPr>
        <p:spPr>
          <a:xfrm>
            <a:off x="823475" y="1727925"/>
            <a:ext cx="331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Árboles de decisión</a:t>
            </a: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(Hiperparámetros: profundidad, criterio de entrenamiento, etc.)</a:t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KNN </a:t>
            </a: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(Hiperparámetros: cantidad de vecinos, distancia, etc.)</a:t>
            </a:r>
            <a:endParaRPr b="0" i="1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2" name="Google Shape;342;p6"/>
          <p:cNvSpPr txBox="1"/>
          <p:nvPr/>
        </p:nvSpPr>
        <p:spPr>
          <a:xfrm>
            <a:off x="5318725" y="3374550"/>
            <a:ext cx="3360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baseline="30000" i="0" lang="es" sz="1000" u="none" cap="none" strike="noStrike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1 </a:t>
            </a:r>
            <a:r>
              <a:rPr b="0" i="0" lang="es" sz="1000" u="none" cap="none" strike="noStrike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Bueno, técnicamente no es una métrica</a:t>
            </a:r>
            <a:endParaRPr b="0" i="0" sz="1000" u="none" cap="none" strike="noStrike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3" name="Google Shape;343;p6"/>
          <p:cNvSpPr txBox="1"/>
          <p:nvPr/>
        </p:nvSpPr>
        <p:spPr>
          <a:xfrm>
            <a:off x="823475" y="1280225"/>
            <a:ext cx="222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Modelos</a:t>
            </a:r>
            <a:endParaRPr b="1"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4" name="Google Shape;344;p6"/>
          <p:cNvSpPr txBox="1"/>
          <p:nvPr/>
        </p:nvSpPr>
        <p:spPr>
          <a:xfrm>
            <a:off x="5318725" y="1280225"/>
            <a:ext cx="222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Métricas de evaluación</a:t>
            </a:r>
            <a:endParaRPr b="1"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45" name="Google Shape;345;p6"/>
          <p:cNvCxnSpPr/>
          <p:nvPr/>
        </p:nvCxnSpPr>
        <p:spPr>
          <a:xfrm>
            <a:off x="871425" y="1685050"/>
            <a:ext cx="3294300" cy="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6"/>
          <p:cNvCxnSpPr/>
          <p:nvPr/>
        </p:nvCxnSpPr>
        <p:spPr>
          <a:xfrm>
            <a:off x="5318725" y="1685050"/>
            <a:ext cx="3294300" cy="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6"/>
          <p:cNvSpPr txBox="1"/>
          <p:nvPr/>
        </p:nvSpPr>
        <p:spPr>
          <a:xfrm>
            <a:off x="5318725" y="1727925"/>
            <a:ext cx="331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Exactitud</a:t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Precisión/Exhaustividad</a:t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F-Score</a:t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Matriz de Confusión</a:t>
            </a:r>
            <a:r>
              <a:rPr b="0" baseline="30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0" baseline="3000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3" name="Google Shape;353;p7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supervisado: </a:t>
            </a:r>
            <a:r>
              <a:rPr b="1" i="0" lang="es" sz="2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Clasificación</a:t>
            </a:r>
            <a:endParaRPr b="0" i="0" sz="2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4" name="Google Shape;354;p7"/>
          <p:cNvSpPr txBox="1"/>
          <p:nvPr/>
        </p:nvSpPr>
        <p:spPr>
          <a:xfrm>
            <a:off x="594325" y="1280225"/>
            <a:ext cx="222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Métricas de evaluación</a:t>
            </a:r>
            <a:endParaRPr b="1"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55" name="Google Shape;355;p7"/>
          <p:cNvCxnSpPr/>
          <p:nvPr/>
        </p:nvCxnSpPr>
        <p:spPr>
          <a:xfrm>
            <a:off x="594325" y="1685050"/>
            <a:ext cx="3294300" cy="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p7"/>
          <p:cNvSpPr txBox="1"/>
          <p:nvPr/>
        </p:nvSpPr>
        <p:spPr>
          <a:xfrm>
            <a:off x="594325" y="1727925"/>
            <a:ext cx="331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Exactitud</a:t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Precisión/Exhaustividad</a:t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F-Score</a:t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Matriz de Confusión</a:t>
            </a:r>
            <a:r>
              <a:rPr b="0" baseline="30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0" baseline="3000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7" name="Google Shape;357;p7"/>
          <p:cNvSpPr txBox="1"/>
          <p:nvPr/>
        </p:nvSpPr>
        <p:spPr>
          <a:xfrm>
            <a:off x="4937725" y="1727925"/>
            <a:ext cx="331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También, vimos que: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●"/>
            </a:pP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Precisión y Exhaustividad compiten entre sí.</a:t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Char char="●"/>
            </a:pPr>
            <a:r>
              <a:rPr b="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Exactitud puede ser una métrica engañosa en problemas desbalanceados.</a:t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8" name="Google Shape;358;p7"/>
          <p:cNvSpPr txBox="1"/>
          <p:nvPr/>
        </p:nvSpPr>
        <p:spPr>
          <a:xfrm>
            <a:off x="2160150" y="3796400"/>
            <a:ext cx="4823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Pero todavía hay más</a:t>
            </a:r>
            <a:endParaRPr b="1" i="0" sz="20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Curva ROC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9" name="Google Shape;369;p25"/>
          <p:cNvSpPr txBox="1"/>
          <p:nvPr/>
        </p:nvSpPr>
        <p:spPr>
          <a:xfrm>
            <a:off x="645875" y="1757375"/>
            <a:ext cx="3436200" cy="20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curva ROC es la representación del TPR vs. el FPR para cada valor de corte. </a:t>
            </a:r>
            <a:endParaRPr b="0" i="0" sz="18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645875" y="233800"/>
            <a:ext cx="7808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" sz="2800" u="none" cap="none" strike="noStrike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Curva ROC </a:t>
            </a:r>
            <a:endParaRPr b="0" i="0" sz="28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71" name="Google Shape;371;p25"/>
          <p:cNvPicPr preferRelativeResize="0"/>
          <p:nvPr/>
        </p:nvPicPr>
        <p:blipFill rotWithShape="1">
          <a:blip r:embed="rId3">
            <a:alphaModFix/>
          </a:blip>
          <a:srcRect b="0" l="21429" r="16830" t="50000"/>
          <a:stretch/>
        </p:blipFill>
        <p:spPr>
          <a:xfrm>
            <a:off x="4532000" y="1082850"/>
            <a:ext cx="3810150" cy="31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